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85" r:id="rId7"/>
    <p:sldId id="265" r:id="rId8"/>
    <p:sldId id="264" r:id="rId9"/>
    <p:sldId id="261" r:id="rId10"/>
    <p:sldId id="262" r:id="rId11"/>
    <p:sldId id="268" r:id="rId12"/>
    <p:sldId id="274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84" r:id="rId22"/>
    <p:sldId id="288" r:id="rId23"/>
    <p:sldId id="286" r:id="rId24"/>
    <p:sldId id="278" r:id="rId25"/>
    <p:sldId id="279" r:id="rId26"/>
    <p:sldId id="280" r:id="rId27"/>
    <p:sldId id="283" r:id="rId28"/>
    <p:sldId id="281" r:id="rId29"/>
    <p:sldId id="282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EB815AF-9CD4-441F-B798-F59115157BA4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59563C-7357-4D80-B44F-ED8B224C22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Межличностные конфликты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Сферы проявления межличностных конфликтов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2420888"/>
          <a:ext cx="856895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2"/>
                <a:gridCol w="1800200"/>
                <a:gridCol w="40324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Сфера проявления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Типы конфликтов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Общество</a:t>
                      </a:r>
                    </a:p>
                    <a:p>
                      <a:r>
                        <a:rPr lang="ru-RU" dirty="0" smtClean="0"/>
                        <a:t>(учреждения социальной сферы; государственные учреждения;</a:t>
                      </a:r>
                    </a:p>
                    <a:p>
                      <a:r>
                        <a:rPr lang="ru-RU" dirty="0" smtClean="0"/>
                        <a:t>общественный транспорт;</a:t>
                      </a:r>
                    </a:p>
                    <a:p>
                      <a:r>
                        <a:rPr lang="ru-RU" dirty="0" smtClean="0"/>
                        <a:t>улица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Гражданин – чиновник;</a:t>
                      </a:r>
                    </a:p>
                    <a:p>
                      <a:r>
                        <a:rPr lang="ru-RU" dirty="0" smtClean="0"/>
                        <a:t>Гражданин - </a:t>
                      </a:r>
                      <a:r>
                        <a:rPr lang="ru-RU" dirty="0" err="1" smtClean="0"/>
                        <a:t>гражданин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Низкая</a:t>
                      </a:r>
                      <a:r>
                        <a:rPr lang="ru-RU" baseline="0" dirty="0" smtClean="0"/>
                        <a:t> культура поведения;</a:t>
                      </a:r>
                    </a:p>
                    <a:p>
                      <a:r>
                        <a:rPr lang="ru-RU" baseline="0" dirty="0" smtClean="0"/>
                        <a:t>Низкая правовая культура;</a:t>
                      </a:r>
                    </a:p>
                    <a:p>
                      <a:r>
                        <a:rPr lang="ru-RU" dirty="0" smtClean="0"/>
                        <a:t>Неразвитость технологий приема граждан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Конфликтные личности и их типы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Характеристика конфликтной личности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Конфликтная личность </a:t>
            </a:r>
            <a:r>
              <a:rPr lang="ru-RU" dirty="0" smtClean="0"/>
              <a:t>– это личность, являющаяся в силу своих определенных свойств, инициаторов многих конфликтов или обладает способностью вовлекаться в конфликты, созданные другими.</a:t>
            </a:r>
          </a:p>
          <a:p>
            <a:pPr>
              <a:buNone/>
            </a:pPr>
            <a:r>
              <a:rPr lang="ru-RU" dirty="0" smtClean="0"/>
              <a:t>Обычно в коллективе 1-3% конфликтных личностей.</a:t>
            </a:r>
          </a:p>
          <a:p>
            <a:pPr>
              <a:buNone/>
            </a:pPr>
            <a:r>
              <a:rPr lang="ru-RU" b="1" dirty="0" smtClean="0"/>
              <a:t>Классификация конфликтных личностей </a:t>
            </a:r>
            <a:r>
              <a:rPr lang="ru-RU" dirty="0" smtClean="0"/>
              <a:t>(Ф. М. </a:t>
            </a:r>
            <a:r>
              <a:rPr lang="ru-RU" dirty="0" err="1" smtClean="0"/>
              <a:t>Бородкиным</a:t>
            </a:r>
            <a:r>
              <a:rPr lang="ru-RU" dirty="0" smtClean="0"/>
              <a:t> и Н. М. Коряк): демонстративный тип, ригидный тип, индивид неуправляемого вида, индивид сверхточного типа, индивид бесконфликтного типа, индивид расчетливого типа.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Демонстративный тип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Характеристика поведения:</a:t>
            </a:r>
          </a:p>
          <a:p>
            <a:r>
              <a:rPr lang="ru-RU" dirty="0" smtClean="0"/>
              <a:t>Хочет быть в центре внимания.</a:t>
            </a:r>
          </a:p>
          <a:p>
            <a:r>
              <a:rPr lang="ru-RU" dirty="0" smtClean="0"/>
              <a:t>Любит хорошо выглядеть в глазах других.</a:t>
            </a:r>
          </a:p>
          <a:p>
            <a:r>
              <a:rPr lang="ru-RU" dirty="0" smtClean="0"/>
              <a:t>Отношение к людям определяется тем, как они относятся к нему. </a:t>
            </a:r>
          </a:p>
          <a:p>
            <a:r>
              <a:rPr lang="ru-RU" dirty="0" smtClean="0"/>
              <a:t>Хорошо приспосабливается к различным ситуациям.</a:t>
            </a:r>
          </a:p>
          <a:p>
            <a:r>
              <a:rPr lang="ru-RU" dirty="0" smtClean="0"/>
              <a:t>Рациональное поведение выражено слабо. Преобладание эмоционального поведения.</a:t>
            </a:r>
          </a:p>
          <a:p>
            <a:r>
              <a:rPr lang="ru-RU" dirty="0" smtClean="0"/>
              <a:t>Ситуативное планирование деятельности.</a:t>
            </a:r>
          </a:p>
          <a:p>
            <a:r>
              <a:rPr lang="ru-RU" dirty="0" smtClean="0"/>
              <a:t>Избегание кропотливой, систематической работы.</a:t>
            </a:r>
          </a:p>
          <a:p>
            <a:r>
              <a:rPr lang="ru-RU" dirty="0" smtClean="0"/>
              <a:t>В ситуации конфликтного взаимодействия неплохо себя чувствует.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Ригидный (негибкий) тип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Характеристика поведения:</a:t>
            </a:r>
          </a:p>
          <a:p>
            <a:r>
              <a:rPr lang="ru-RU" dirty="0" smtClean="0"/>
              <a:t>Подозрителен.</a:t>
            </a:r>
          </a:p>
          <a:p>
            <a:r>
              <a:rPr lang="ru-RU" dirty="0" smtClean="0"/>
              <a:t>Обладает завышенной самооценкой.</a:t>
            </a:r>
          </a:p>
          <a:p>
            <a:r>
              <a:rPr lang="ru-RU" dirty="0" smtClean="0"/>
              <a:t>Постоянно требует подтверждения собственной значимости.</a:t>
            </a:r>
          </a:p>
          <a:p>
            <a:r>
              <a:rPr lang="ru-RU" dirty="0" smtClean="0"/>
              <a:t>Часто не учитывает изменения ситуации и обстоятельств.</a:t>
            </a:r>
          </a:p>
          <a:p>
            <a:r>
              <a:rPr lang="ru-RU" dirty="0" smtClean="0"/>
              <a:t>Прямолинеен.</a:t>
            </a:r>
          </a:p>
          <a:p>
            <a:r>
              <a:rPr lang="ru-RU" dirty="0" smtClean="0"/>
              <a:t>С большим трудом принимает точку зрения окружающих.</a:t>
            </a:r>
          </a:p>
          <a:p>
            <a:r>
              <a:rPr lang="ru-RU" dirty="0" smtClean="0"/>
              <a:t>Почтение со стороны окружающих воспринимает как должное.</a:t>
            </a:r>
          </a:p>
          <a:p>
            <a:r>
              <a:rPr lang="ru-RU" dirty="0" smtClean="0"/>
              <a:t>Выражение недоброжелательства со стороны окружающих воспринимает как личную обиду.</a:t>
            </a:r>
          </a:p>
          <a:p>
            <a:r>
              <a:rPr lang="ru-RU" dirty="0" smtClean="0"/>
              <a:t>Мало критичен по отношению ко своим поступкам.</a:t>
            </a:r>
          </a:p>
          <a:p>
            <a:r>
              <a:rPr lang="ru-RU" dirty="0" smtClean="0"/>
              <a:t>Болезненно обидчив, повышенно чувствителен к мнимым или действительным несправедливостям.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Неуправляемый тип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Характеристика поведения:</a:t>
            </a:r>
          </a:p>
          <a:p>
            <a:r>
              <a:rPr lang="ru-RU" dirty="0" smtClean="0"/>
              <a:t>Импульсивен, недостаточно контролирует себя.</a:t>
            </a:r>
          </a:p>
          <a:p>
            <a:r>
              <a:rPr lang="ru-RU" dirty="0" smtClean="0"/>
              <a:t>Обладает непредсказуемым поведением.</a:t>
            </a:r>
          </a:p>
          <a:p>
            <a:r>
              <a:rPr lang="ru-RU" dirty="0" smtClean="0"/>
              <a:t>Ведет себя вызывающе, агрессивно.</a:t>
            </a:r>
          </a:p>
          <a:p>
            <a:r>
              <a:rPr lang="ru-RU" dirty="0" smtClean="0"/>
              <a:t>Часто в запале не обращает внимания на общепринятые нормы поведения.</a:t>
            </a:r>
          </a:p>
          <a:p>
            <a:r>
              <a:rPr lang="ru-RU" dirty="0" smtClean="0"/>
              <a:t>Высокий уровень притязаний.</a:t>
            </a:r>
          </a:p>
          <a:p>
            <a:r>
              <a:rPr lang="ru-RU" dirty="0" smtClean="0"/>
              <a:t>Несамокритичен.</a:t>
            </a:r>
          </a:p>
          <a:p>
            <a:r>
              <a:rPr lang="ru-RU" dirty="0" smtClean="0"/>
              <a:t>Во многих неудачах склонен обвинять других.</a:t>
            </a:r>
          </a:p>
          <a:p>
            <a:r>
              <a:rPr lang="ru-RU" dirty="0" smtClean="0"/>
              <a:t>Недостаточно развита способность соотносить свои поступки с целями и обстоятельствами.</a:t>
            </a:r>
          </a:p>
          <a:p>
            <a:r>
              <a:rPr lang="ru-RU" dirty="0" smtClean="0"/>
              <a:t>Из прошлого опыт извлекает мало уроков.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Сверхточный тип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Характеристика поведения:</a:t>
            </a:r>
          </a:p>
          <a:p>
            <a:r>
              <a:rPr lang="ru-RU" dirty="0" smtClean="0"/>
              <a:t>Скрупулезно относится к работе.</a:t>
            </a:r>
          </a:p>
          <a:p>
            <a:r>
              <a:rPr lang="ru-RU" dirty="0" smtClean="0"/>
              <a:t>Предъявляет повышенные требования к себе.</a:t>
            </a:r>
          </a:p>
          <a:p>
            <a:r>
              <a:rPr lang="ru-RU" dirty="0" smtClean="0"/>
              <a:t>Предъявляет повышенные требования к окружающим, причем людям, с которыми он работает кажется, что он придирается к ним.</a:t>
            </a:r>
          </a:p>
          <a:p>
            <a:r>
              <a:rPr lang="ru-RU" dirty="0" smtClean="0"/>
              <a:t>Обладает повышенной тревожностью.</a:t>
            </a:r>
          </a:p>
          <a:p>
            <a:r>
              <a:rPr lang="ru-RU" dirty="0" smtClean="0"/>
              <a:t>Чрезмерно чувствителен к деталям.</a:t>
            </a:r>
          </a:p>
          <a:p>
            <a:r>
              <a:rPr lang="ru-RU" dirty="0" smtClean="0"/>
              <a:t>Склонен придавать излишнее значение замечаниям окружающих.</a:t>
            </a:r>
          </a:p>
          <a:p>
            <a:r>
              <a:rPr lang="ru-RU" dirty="0" smtClean="0"/>
              <a:t>Переживает за просчеты, неудачи.</a:t>
            </a:r>
          </a:p>
          <a:p>
            <a:r>
              <a:rPr lang="ru-RU" dirty="0" smtClean="0"/>
              <a:t>Сдержан во внешних проявлениях.</a:t>
            </a:r>
          </a:p>
          <a:p>
            <a:r>
              <a:rPr lang="ru-RU" dirty="0" smtClean="0"/>
              <a:t>Не очень хорошо чувствует реальные взаимоотношения в группе.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«Бесконфликтный» тип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Характеристика поведения:</a:t>
            </a:r>
          </a:p>
          <a:p>
            <a:r>
              <a:rPr lang="ru-RU" dirty="0" smtClean="0"/>
              <a:t>Неустойчив в оценках и мнениях.</a:t>
            </a:r>
          </a:p>
          <a:p>
            <a:r>
              <a:rPr lang="ru-RU" dirty="0" smtClean="0"/>
              <a:t>Обладает лёгкой внушаемостью.</a:t>
            </a:r>
          </a:p>
          <a:p>
            <a:r>
              <a:rPr lang="ru-RU" dirty="0" smtClean="0"/>
              <a:t>Внутренне противоречив.</a:t>
            </a:r>
          </a:p>
          <a:p>
            <a:r>
              <a:rPr lang="ru-RU" dirty="0" smtClean="0"/>
              <a:t>Характерна некоторая непоследовательность в поведении.</a:t>
            </a:r>
          </a:p>
          <a:p>
            <a:r>
              <a:rPr lang="ru-RU" dirty="0" smtClean="0"/>
              <a:t>Ориентирован на сиюминутный успех в ситуации.</a:t>
            </a:r>
          </a:p>
          <a:p>
            <a:r>
              <a:rPr lang="ru-RU" dirty="0" smtClean="0"/>
              <a:t>Недостаточно хорошо видит перспективу.</a:t>
            </a:r>
          </a:p>
          <a:p>
            <a:r>
              <a:rPr lang="ru-RU" dirty="0" smtClean="0"/>
              <a:t>Зависит от мнения окружающих.</a:t>
            </a:r>
          </a:p>
          <a:p>
            <a:r>
              <a:rPr lang="ru-RU" dirty="0" smtClean="0"/>
              <a:t>Излишне стремится к компромиссу.</a:t>
            </a:r>
          </a:p>
          <a:p>
            <a:r>
              <a:rPr lang="ru-RU" dirty="0" smtClean="0"/>
              <a:t>Не обладает достаточной силой воли.</a:t>
            </a:r>
          </a:p>
          <a:p>
            <a:r>
              <a:rPr lang="ru-RU" dirty="0" smtClean="0"/>
              <a:t>Не задумывается глубоко над последствиями своих поступков и причинами поступков окружающих.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Расчетливый тип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Характеристика поведения:</a:t>
            </a:r>
          </a:p>
          <a:p>
            <a:r>
              <a:rPr lang="ru-RU" dirty="0" smtClean="0"/>
              <a:t>Рассматривает конфликт как средство достижения собственных целей.</a:t>
            </a:r>
          </a:p>
          <a:p>
            <a:r>
              <a:rPr lang="ru-RU" dirty="0" smtClean="0"/>
              <a:t>Часто выступает активной стороной в развязывании конфликтов.</a:t>
            </a:r>
          </a:p>
          <a:p>
            <a:r>
              <a:rPr lang="ru-RU" dirty="0" smtClean="0"/>
              <a:t>Склонен к манипуляциям во взаимоотношениях.</a:t>
            </a:r>
          </a:p>
          <a:p>
            <a:r>
              <a:rPr lang="ru-RU" dirty="0" smtClean="0"/>
              <a:t>В конфликте действует рационально, просчитывает варианты, оценивает силы и позиции сторон.</a:t>
            </a:r>
          </a:p>
          <a:p>
            <a:r>
              <a:rPr lang="ru-RU" dirty="0" smtClean="0"/>
              <a:t>Владеет хорошо отработанной техникой общения в горячем споре.</a:t>
            </a:r>
          </a:p>
          <a:p>
            <a:pPr>
              <a:buNone/>
            </a:pPr>
            <a:r>
              <a:rPr lang="ru-RU" dirty="0" smtClean="0"/>
              <a:t>Долгое время может исполнять роль беспрекословно подчиненного, пока не увидит для себя перспективную ситуацию.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Адаптация типов конфликтных личностей под бизнес-процессы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507288" cy="43251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Предложено Е. Ивановой с учетом </a:t>
            </a:r>
            <a:r>
              <a:rPr lang="ru-RU" sz="1600" dirty="0" err="1" smtClean="0"/>
              <a:t>бизнес-реалий</a:t>
            </a:r>
            <a:r>
              <a:rPr lang="ru-RU" sz="1600" dirty="0" smtClean="0"/>
              <a:t>.</a:t>
            </a:r>
          </a:p>
          <a:p>
            <a:pPr algn="just">
              <a:buNone/>
            </a:pPr>
            <a:r>
              <a:rPr lang="ru-RU" sz="1600" dirty="0" smtClean="0"/>
              <a:t>Демонстративный - </a:t>
            </a:r>
            <a:r>
              <a:rPr lang="ru-RU" sz="1600" b="1" dirty="0" smtClean="0"/>
              <a:t>Гневный тип </a:t>
            </a:r>
            <a:r>
              <a:rPr lang="ru-RU" sz="1600" dirty="0" smtClean="0"/>
              <a:t>(вспыльчив, криклив, на возражения реагирует с агрессией</a:t>
            </a:r>
            <a:r>
              <a:rPr lang="ru-RU" sz="1600" smtClean="0"/>
              <a:t>). </a:t>
            </a:r>
            <a:r>
              <a:rPr lang="ru-RU" sz="1600" b="1" smtClean="0"/>
              <a:t>Надо</a:t>
            </a:r>
            <a:r>
              <a:rPr lang="ru-RU" sz="1600" dirty="0" smtClean="0"/>
              <a:t>: подтвердить правоту, а после перейти к диалогу.</a:t>
            </a:r>
          </a:p>
          <a:p>
            <a:pPr algn="just">
              <a:buNone/>
            </a:pPr>
            <a:r>
              <a:rPr lang="ru-RU" sz="1600" dirty="0" smtClean="0"/>
              <a:t>Ригидный - </a:t>
            </a:r>
            <a:r>
              <a:rPr lang="ru-RU" sz="1600" b="1" dirty="0" smtClean="0"/>
              <a:t>Упёртый тип </a:t>
            </a:r>
            <a:r>
              <a:rPr lang="ru-RU" sz="1600" dirty="0" smtClean="0"/>
              <a:t>(настаивает на своем мнении, уверен в своей правоте). </a:t>
            </a:r>
            <a:r>
              <a:rPr lang="ru-RU" sz="1600" b="1" dirty="0" smtClean="0"/>
              <a:t>Надо</a:t>
            </a:r>
            <a:r>
              <a:rPr lang="ru-RU" sz="1600" dirty="0" smtClean="0"/>
              <a:t>: спросить, что можно сделать для перемены его мнения.</a:t>
            </a:r>
          </a:p>
          <a:p>
            <a:pPr algn="just">
              <a:buNone/>
            </a:pPr>
            <a:r>
              <a:rPr lang="ru-RU" sz="1600" dirty="0" smtClean="0"/>
              <a:t>Неуправляемый тип - </a:t>
            </a:r>
            <a:r>
              <a:rPr lang="ru-RU" sz="1600" b="1" dirty="0" smtClean="0"/>
              <a:t>Хам</a:t>
            </a:r>
            <a:r>
              <a:rPr lang="ru-RU" sz="1600" dirty="0" smtClean="0"/>
              <a:t> (</a:t>
            </a:r>
            <a:r>
              <a:rPr lang="ru-RU" sz="1600" dirty="0" err="1" smtClean="0"/>
              <a:t>самоутверждается</a:t>
            </a:r>
            <a:r>
              <a:rPr lang="ru-RU" sz="1600" dirty="0" smtClean="0"/>
              <a:t> за счет продавцов). </a:t>
            </a:r>
            <a:r>
              <a:rPr lang="ru-RU" sz="1600" b="1" dirty="0" smtClean="0"/>
              <a:t>Надо</a:t>
            </a:r>
            <a:r>
              <a:rPr lang="ru-RU" sz="1600" dirty="0" smtClean="0"/>
              <a:t>: игнорировать грубость, сделать комплимент, поблагодарить за мнение.</a:t>
            </a:r>
          </a:p>
          <a:p>
            <a:pPr algn="just">
              <a:buNone/>
            </a:pPr>
            <a:r>
              <a:rPr lang="ru-RU" sz="1600" dirty="0" smtClean="0"/>
              <a:t>Сверхточный - </a:t>
            </a:r>
            <a:r>
              <a:rPr lang="ru-RU" sz="1600" b="1" dirty="0" smtClean="0"/>
              <a:t>Недоверчивый тип </a:t>
            </a:r>
            <a:r>
              <a:rPr lang="ru-RU" sz="1600" dirty="0" smtClean="0"/>
              <a:t>(ставит под сомнение слова продавца, информацию на документах). </a:t>
            </a:r>
            <a:r>
              <a:rPr lang="ru-RU" sz="1600" b="1" dirty="0" smtClean="0"/>
              <a:t>Надо</a:t>
            </a:r>
            <a:r>
              <a:rPr lang="ru-RU" sz="1600" dirty="0" smtClean="0"/>
              <a:t>: войти в доверие, убедит, что вы на его стороне, совместно выработать решение проблемы. </a:t>
            </a:r>
          </a:p>
          <a:p>
            <a:pPr algn="just">
              <a:buNone/>
            </a:pPr>
            <a:r>
              <a:rPr lang="ru-RU" sz="1600" dirty="0" smtClean="0"/>
              <a:t>Бесконфликтный тип - </a:t>
            </a:r>
            <a:r>
              <a:rPr lang="ru-RU" sz="1600" b="1" dirty="0" smtClean="0"/>
              <a:t>Нерешительный тип </a:t>
            </a:r>
            <a:r>
              <a:rPr lang="ru-RU" sz="1600" dirty="0" smtClean="0"/>
              <a:t>(плохо ориентируется в своих желаниях). </a:t>
            </a:r>
            <a:r>
              <a:rPr lang="ru-RU" sz="1600" b="1" dirty="0" smtClean="0"/>
              <a:t>Надо</a:t>
            </a:r>
            <a:r>
              <a:rPr lang="ru-RU" sz="1600" dirty="0" smtClean="0"/>
              <a:t> предложит 5-6 вариантов.</a:t>
            </a:r>
          </a:p>
          <a:p>
            <a:pPr algn="just">
              <a:buNone/>
            </a:pPr>
            <a:r>
              <a:rPr lang="ru-RU" sz="1600" dirty="0" smtClean="0"/>
              <a:t>Расчетливый тип - </a:t>
            </a:r>
            <a:r>
              <a:rPr lang="ru-RU" sz="1600" b="1" dirty="0" smtClean="0"/>
              <a:t>Нетерпеливый тип </a:t>
            </a:r>
            <a:r>
              <a:rPr lang="ru-RU" sz="1600" dirty="0" smtClean="0"/>
              <a:t>(постоянно жалуется, торопит, подгоняет). </a:t>
            </a:r>
            <a:r>
              <a:rPr lang="ru-RU" sz="1600" b="1" dirty="0" smtClean="0"/>
              <a:t>Надо</a:t>
            </a:r>
            <a:r>
              <a:rPr lang="ru-RU" sz="1600" dirty="0" smtClean="0"/>
              <a:t>: узнать, что он хочет и поскорее удовлетворить потребность. Дать понять, что делаете это из сочувствия ситуации.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Понятие межличностного конфликта. Причины межличностных конфликтов.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Конфликтные личности и их типы. </a:t>
            </a:r>
          </a:p>
          <a:p>
            <a:pPr marL="514350" indent="-514350">
              <a:buAutoNum type="arabicPeriod"/>
            </a:pPr>
            <a:r>
              <a:rPr lang="ru-RU" dirty="0" smtClean="0"/>
              <a:t>Классификация межличностных конфликтов. </a:t>
            </a:r>
          </a:p>
          <a:p>
            <a:pPr marL="514350" indent="-514350">
              <a:buAutoNum type="arabicPeriod"/>
            </a:pPr>
            <a:r>
              <a:rPr lang="ru-RU" dirty="0" smtClean="0"/>
              <a:t>Стратегии поведения в межличностных </a:t>
            </a:r>
            <a:r>
              <a:rPr lang="ru-RU" dirty="0" smtClean="0"/>
              <a:t>конфликтах.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Типы межличностных конфликтов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Критерии классификации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По сфере существования: </a:t>
            </a:r>
          </a:p>
          <a:p>
            <a:pPr algn="just"/>
            <a:r>
              <a:rPr lang="ru-RU" dirty="0" smtClean="0"/>
              <a:t>формальные,</a:t>
            </a:r>
          </a:p>
          <a:p>
            <a:pPr algn="just"/>
            <a:r>
              <a:rPr lang="ru-RU" dirty="0" smtClean="0"/>
              <a:t>неформальные.</a:t>
            </a:r>
          </a:p>
          <a:p>
            <a:pPr algn="just">
              <a:buNone/>
            </a:pPr>
            <a:r>
              <a:rPr lang="ru-RU" dirty="0" smtClean="0"/>
              <a:t>По сферам жизнедеятельности человека: </a:t>
            </a:r>
          </a:p>
          <a:p>
            <a:pPr algn="just"/>
            <a:r>
              <a:rPr lang="ru-RU" dirty="0" smtClean="0"/>
              <a:t>ресурсные, </a:t>
            </a:r>
          </a:p>
          <a:p>
            <a:pPr algn="just"/>
            <a:r>
              <a:rPr lang="ru-RU" dirty="0" smtClean="0"/>
              <a:t>ролевые,</a:t>
            </a:r>
          </a:p>
          <a:p>
            <a:pPr algn="just"/>
            <a:r>
              <a:rPr lang="ru-RU" dirty="0" smtClean="0"/>
              <a:t>ценностные (когнитивные), </a:t>
            </a:r>
          </a:p>
          <a:p>
            <a:pPr algn="just"/>
            <a:r>
              <a:rPr lang="ru-RU" dirty="0" smtClean="0"/>
              <a:t>мотивационные (конфликты интересов). </a:t>
            </a:r>
          </a:p>
          <a:p>
            <a:pPr algn="just">
              <a:buNone/>
            </a:pPr>
            <a:r>
              <a:rPr lang="ru-RU" dirty="0" smtClean="0"/>
              <a:t>По характеру причин: </a:t>
            </a:r>
          </a:p>
          <a:p>
            <a:pPr algn="just"/>
            <a:r>
              <a:rPr lang="ru-RU" dirty="0" smtClean="0"/>
              <a:t>глубинные,</a:t>
            </a:r>
          </a:p>
          <a:p>
            <a:pPr algn="just"/>
            <a:r>
              <a:rPr lang="ru-RU" dirty="0" smtClean="0"/>
              <a:t>ситуационные.</a:t>
            </a:r>
          </a:p>
          <a:p>
            <a:pPr algn="just">
              <a:buNone/>
            </a:pPr>
            <a:r>
              <a:rPr lang="ru-RU" dirty="0" smtClean="0"/>
              <a:t>По функциональным последствиям:</a:t>
            </a:r>
          </a:p>
          <a:p>
            <a:pPr algn="just"/>
            <a:r>
              <a:rPr lang="ru-RU" dirty="0" smtClean="0"/>
              <a:t>конструктивные (функциональные),</a:t>
            </a:r>
          </a:p>
          <a:p>
            <a:pPr algn="just"/>
            <a:r>
              <a:rPr lang="ru-RU" dirty="0" smtClean="0"/>
              <a:t>деструктивные (</a:t>
            </a:r>
            <a:r>
              <a:rPr lang="ru-RU" dirty="0" err="1" smtClean="0"/>
              <a:t>дисфункциональные</a:t>
            </a:r>
            <a:r>
              <a:rPr lang="ru-RU" dirty="0" smtClean="0"/>
              <a:t>).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конфликтов по целям и интересам (мотивационных)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Столкновение, в котором реализация целей и интересов одного оппонента может быть достигнута только за счет ущемления интересов другого.</a:t>
            </a:r>
          </a:p>
          <a:p>
            <a:pPr>
              <a:buNone/>
            </a:pPr>
            <a:r>
              <a:rPr lang="ru-RU" dirty="0" smtClean="0"/>
              <a:t>Столкновение, затрагивающее лишь форму отношений между людьми, но при этом не ущемляющее, их духовных, моральных и материальных потребностей и интересов.</a:t>
            </a:r>
          </a:p>
          <a:p>
            <a:pPr>
              <a:buNone/>
            </a:pPr>
            <a:r>
              <a:rPr lang="ru-RU" dirty="0" smtClean="0"/>
              <a:t>Столкновение, представляющее мнимые противоречия, спровоцированные ложной (искаженной) информацией, неверной интерпретацией событий и фактов.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Формы межличностных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/>
              <a:t>Соперничество</a:t>
            </a:r>
            <a:r>
              <a:rPr lang="ru-RU" dirty="0" smtClean="0"/>
              <a:t> — стремление к доминированию.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i="1" dirty="0" smtClean="0"/>
              <a:t>Спор</a:t>
            </a:r>
            <a:r>
              <a:rPr lang="ru-RU" dirty="0" smtClean="0"/>
              <a:t> — разногласия по поводу нахождения наилучшего варианта решения совместных проблем.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Ссора</a:t>
            </a:r>
            <a:r>
              <a:rPr lang="ru-RU" dirty="0" smtClean="0"/>
              <a:t> – состояние вражды, размолвка.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i="1" dirty="0" smtClean="0"/>
              <a:t>Дискуссия</a:t>
            </a:r>
            <a:r>
              <a:rPr lang="ru-RU" dirty="0" smtClean="0"/>
              <a:t> — обсуждение спорного </a:t>
            </a:r>
            <a:r>
              <a:rPr lang="ru-RU" dirty="0" smtClean="0"/>
              <a:t>вопроса. </a:t>
            </a:r>
            <a:r>
              <a:rPr lang="ru-RU" b="1" dirty="0" smtClean="0"/>
              <a:t>Вопрос</a:t>
            </a:r>
            <a:r>
              <a:rPr lang="ru-RU" dirty="0" smtClean="0"/>
              <a:t>: Можно ли считать дискуссию конфликтом?</a:t>
            </a:r>
            <a:endParaRPr lang="ru-RU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000" dirty="0" smtClean="0"/>
              <a:t>Стратегия поведения в межличностных конфликтах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066800"/>
          </a:xfrm>
        </p:spPr>
        <p:txBody>
          <a:bodyPr/>
          <a:lstStyle/>
          <a:p>
            <a:r>
              <a:rPr lang="ru-RU" dirty="0" smtClean="0"/>
              <a:t>Правило В. </a:t>
            </a:r>
            <a:r>
              <a:rPr lang="ru-RU" dirty="0" err="1" smtClean="0"/>
              <a:t>Зигерта</a:t>
            </a:r>
            <a:r>
              <a:rPr lang="ru-RU" dirty="0" smtClean="0"/>
              <a:t> и Л. </a:t>
            </a:r>
            <a:r>
              <a:rPr lang="ru-RU" dirty="0" err="1" smtClean="0"/>
              <a:t>Ланга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Следует руководствоваться при разрешении межличностных конфликтов</a:t>
            </a:r>
          </a:p>
          <a:p>
            <a:r>
              <a:rPr lang="ru-RU" dirty="0" smtClean="0"/>
              <a:t>Признавать права друг друга.</a:t>
            </a:r>
          </a:p>
          <a:p>
            <a:r>
              <a:rPr lang="ru-RU" dirty="0" smtClean="0"/>
              <a:t>Слушать не перебивая.</a:t>
            </a:r>
          </a:p>
          <a:p>
            <a:r>
              <a:rPr lang="ru-RU" dirty="0" smtClean="0"/>
              <a:t>Демонстрировать понимание роли другого.</a:t>
            </a:r>
          </a:p>
          <a:p>
            <a:r>
              <a:rPr lang="ru-RU" dirty="0" smtClean="0"/>
              <a:t>Выяснить, как другой воспринимает конфликт, как он себя при этом чувствует.</a:t>
            </a:r>
          </a:p>
          <a:p>
            <a:r>
              <a:rPr lang="ru-RU" dirty="0" smtClean="0"/>
              <a:t>Четко формулировать предмет обсуждения.</a:t>
            </a:r>
          </a:p>
          <a:p>
            <a:r>
              <a:rPr lang="ru-RU" dirty="0" smtClean="0"/>
              <a:t>Устанавливать общие точки зрения.</a:t>
            </a:r>
          </a:p>
          <a:p>
            <a:r>
              <a:rPr lang="ru-RU" dirty="0" smtClean="0"/>
              <a:t>Выяснить, что вас разъединяет.</a:t>
            </a:r>
          </a:p>
          <a:p>
            <a:r>
              <a:rPr lang="ru-RU" dirty="0" smtClean="0"/>
              <a:t>После этого снова описать содержание конфликта.</a:t>
            </a:r>
          </a:p>
          <a:p>
            <a:r>
              <a:rPr lang="ru-RU" dirty="0" smtClean="0"/>
              <a:t>Искать общее решение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Ошибки, мешающие разрешению межличностного конфликта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По мнению В. </a:t>
            </a:r>
            <a:r>
              <a:rPr lang="ru-RU" dirty="0" err="1" smtClean="0"/>
              <a:t>Зигерта</a:t>
            </a:r>
            <a:r>
              <a:rPr lang="ru-RU" dirty="0" smtClean="0"/>
              <a:t> и Л. </a:t>
            </a:r>
            <a:r>
              <a:rPr lang="ru-RU" dirty="0" err="1" smtClean="0"/>
              <a:t>Ланга</a:t>
            </a:r>
            <a:endParaRPr lang="ru-RU" dirty="0" smtClean="0"/>
          </a:p>
          <a:p>
            <a:r>
              <a:rPr lang="ru-RU" dirty="0" smtClean="0"/>
              <a:t>партнер выдвигает в качестве ошибки другого собственный промах;</a:t>
            </a:r>
          </a:p>
          <a:p>
            <a:r>
              <a:rPr lang="ru-RU" dirty="0" smtClean="0"/>
              <a:t>партнер не озвучивает полностью свои потребности;</a:t>
            </a:r>
          </a:p>
          <a:p>
            <a:r>
              <a:rPr lang="ru-RU" dirty="0" smtClean="0"/>
              <a:t>партнер принимает «боевую стойку»;</a:t>
            </a:r>
          </a:p>
          <a:p>
            <a:r>
              <a:rPr lang="ru-RU" dirty="0" smtClean="0"/>
              <a:t>партнер уходит в сторону;</a:t>
            </a:r>
          </a:p>
          <a:p>
            <a:r>
              <a:rPr lang="ru-RU" dirty="0" smtClean="0"/>
              <a:t>поведение партнера диктуется исключительно тактическими соображениями;</a:t>
            </a:r>
          </a:p>
          <a:p>
            <a:r>
              <a:rPr lang="ru-RU" dirty="0" smtClean="0"/>
              <a:t>партнер настаивает на признании своей власти;</a:t>
            </a:r>
          </a:p>
          <a:p>
            <a:r>
              <a:rPr lang="ru-RU" dirty="0" smtClean="0"/>
              <a:t>в ход идет знание самых уязвимых мест партнера;</a:t>
            </a:r>
          </a:p>
          <a:p>
            <a:r>
              <a:rPr lang="ru-RU" dirty="0" smtClean="0"/>
              <a:t>припоминаются старые обиды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стратегий поведения в конфликте Томаса - </a:t>
            </a:r>
            <a:r>
              <a:rPr lang="ru-RU" dirty="0" err="1" smtClean="0"/>
              <a:t>Килмена</a:t>
            </a:r>
            <a:endParaRPr lang="ru-RU" dirty="0"/>
          </a:p>
        </p:txBody>
      </p:sp>
      <p:pic>
        <p:nvPicPr>
          <p:cNvPr id="4" name="Содержимое 3" descr="Модель Томаса-Килме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348880"/>
            <a:ext cx="4864510" cy="3600000"/>
          </a:xfrm>
        </p:spPr>
      </p:pic>
      <p:sp>
        <p:nvSpPr>
          <p:cNvPr id="5" name="TextBox 4"/>
          <p:cNvSpPr txBox="1"/>
          <p:nvPr/>
        </p:nvSpPr>
        <p:spPr>
          <a:xfrm>
            <a:off x="395536" y="594928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Метод был разработан К.У. Томасом и Р.Х. </a:t>
            </a:r>
            <a:r>
              <a:rPr lang="ru-RU" dirty="0" err="1" smtClean="0"/>
              <a:t>Килменом</a:t>
            </a:r>
            <a:r>
              <a:rPr lang="ru-RU" dirty="0" smtClean="0"/>
              <a:t> в 1972 г. Система позволяет создать для каждого человека свой собственный стиль разрешения конфликта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Ориентация на компромисс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Суть компромисса </a:t>
            </a:r>
            <a:r>
              <a:rPr lang="ru-RU" dirty="0" smtClean="0"/>
              <a:t>- принятие точки зрения другой стороны, но лишь до некоторой степени.</a:t>
            </a:r>
          </a:p>
          <a:p>
            <a:pPr algn="just">
              <a:buNone/>
            </a:pPr>
            <a:r>
              <a:rPr lang="ru-RU" dirty="0" smtClean="0"/>
              <a:t>Компромисс обычно достигается через </a:t>
            </a:r>
            <a:r>
              <a:rPr lang="ru-RU" b="1" dirty="0" smtClean="0"/>
              <a:t>переговоры</a:t>
            </a:r>
            <a:r>
              <a:rPr lang="ru-RU" dirty="0" smtClean="0"/>
              <a:t>. Переговоры будут успешны, если увидеть проблему с точки зрения оппонента.</a:t>
            </a:r>
          </a:p>
          <a:p>
            <a:pPr algn="just">
              <a:buNone/>
            </a:pPr>
            <a:r>
              <a:rPr lang="ru-RU" dirty="0" smtClean="0"/>
              <a:t>Необходимо </a:t>
            </a:r>
            <a:r>
              <a:rPr lang="ru-RU" b="1" dirty="0" smtClean="0"/>
              <a:t>в качестве цели искать </a:t>
            </a:r>
            <a:r>
              <a:rPr lang="ru-RU" dirty="0" smtClean="0"/>
              <a:t>такой исход конфликта, который в главном устроит обе стороны =</a:t>
            </a:r>
            <a:r>
              <a:rPr lang="en-US" dirty="0" smtClean="0"/>
              <a:t>&gt;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Во время переговоров важно в случае необходимости </a:t>
            </a:r>
            <a:r>
              <a:rPr lang="ru-RU" b="1" dirty="0" smtClean="0"/>
              <a:t>менять свою тактику</a:t>
            </a:r>
            <a:r>
              <a:rPr lang="ru-RU" dirty="0" smtClean="0"/>
              <a:t>. Это дает возможность вносить на обсуждение свои предложения в форме альтернативы, а не директивы =</a:t>
            </a:r>
            <a:r>
              <a:rPr lang="en-US" dirty="0" smtClean="0"/>
              <a:t>&gt;</a:t>
            </a:r>
            <a:r>
              <a:rPr lang="ru-RU" dirty="0" smtClean="0"/>
              <a:t> Вероятность взаимопонимания.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Установка на сотрудничество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Лучший способ прийти к соглашению – </a:t>
            </a:r>
            <a:r>
              <a:rPr lang="ru-RU" b="1" dirty="0" smtClean="0"/>
              <a:t>вовлечь конкурента в решение общей задачи </a:t>
            </a:r>
            <a:r>
              <a:rPr lang="ru-RU" dirty="0" smtClean="0"/>
              <a:t>с учетом общих интересов и возможностей, не уступая ему в  принципиальных вопросах.</a:t>
            </a:r>
          </a:p>
          <a:p>
            <a:pPr algn="just">
              <a:buNone/>
            </a:pPr>
            <a:r>
              <a:rPr lang="ru-RU" b="1" dirty="0" smtClean="0"/>
              <a:t>КАК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Через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применение </a:t>
            </a:r>
            <a:r>
              <a:rPr lang="ru-RU" b="1" dirty="0" err="1" smtClean="0"/>
              <a:t>эмпатии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b="1" dirty="0" smtClean="0"/>
              <a:t>«свертывание» </a:t>
            </a:r>
            <a:r>
              <a:rPr lang="ru-RU" b="1" dirty="0" smtClean="0"/>
              <a:t>эмоциональной составляюще</a:t>
            </a:r>
            <a:r>
              <a:rPr lang="ru-RU" dirty="0" smtClean="0"/>
              <a:t>й </a:t>
            </a:r>
            <a:r>
              <a:rPr lang="ru-RU" dirty="0" smtClean="0"/>
              <a:t>противоборства (переключение в решение делового вопроса);</a:t>
            </a:r>
          </a:p>
          <a:p>
            <a:pPr>
              <a:buNone/>
            </a:pPr>
            <a:r>
              <a:rPr lang="ru-RU" dirty="0" smtClean="0"/>
              <a:t> формирование у оппонента впечатления, что он сделал вам нечто доброе.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Понятие межличностного конфликта. Причины межличностных конфликтов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Ассертивность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err="1" smtClean="0"/>
              <a:t>Ассертивное</a:t>
            </a:r>
            <a:r>
              <a:rPr lang="ru-RU" b="1" dirty="0" smtClean="0"/>
              <a:t> поведение </a:t>
            </a:r>
            <a:r>
              <a:rPr lang="ru-RU" dirty="0" smtClean="0"/>
              <a:t>(от англ. </a:t>
            </a:r>
            <a:r>
              <a:rPr lang="ru-RU" dirty="0" err="1" smtClean="0"/>
              <a:t>assert</a:t>
            </a:r>
            <a:r>
              <a:rPr lang="ru-RU" dirty="0" smtClean="0"/>
              <a:t> — утверждать, отстаивать) – поведение, предполагающее способность человека отстаивать свои интересы и добиваться своих целей, не ущемляя интересов других людей. </a:t>
            </a:r>
          </a:p>
          <a:p>
            <a:pPr algn="just">
              <a:buNone/>
            </a:pPr>
            <a:r>
              <a:rPr lang="ru-RU" dirty="0" err="1" smtClean="0"/>
              <a:t>Ассертивность</a:t>
            </a:r>
            <a:r>
              <a:rPr lang="ru-RU" dirty="0" smtClean="0"/>
              <a:t> — это внимательное отношение как к себе, так и к партнеру. </a:t>
            </a:r>
          </a:p>
          <a:p>
            <a:pPr algn="just">
              <a:buNone/>
            </a:pPr>
            <a:r>
              <a:rPr lang="ru-RU" dirty="0" err="1" smtClean="0"/>
              <a:t>Ассертивное</a:t>
            </a:r>
            <a:r>
              <a:rPr lang="ru-RU" dirty="0" smtClean="0"/>
              <a:t> поведение препятствует возникновению конфликтов, а в конфликтной ситуации помогает найти верный выход из нее. При этом наибольшая эффективность достигается при взаимодействии одного </a:t>
            </a:r>
            <a:r>
              <a:rPr lang="ru-RU" dirty="0" err="1" smtClean="0"/>
              <a:t>ассертивного</a:t>
            </a:r>
            <a:r>
              <a:rPr lang="ru-RU" dirty="0" smtClean="0"/>
              <a:t> человека с другим таким же человеком.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Понятие межличностного конфликта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Межличностный конфликт </a:t>
            </a:r>
            <a:r>
              <a:rPr lang="ru-RU" sz="2400" dirty="0" smtClean="0"/>
              <a:t>– это открытое столкновение личностей, являющихся носителями противоречивых интересов, мотивов, целей, происходящее в конкретный период времени или в конкретной ситуации.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Конфликт возникает между двумя и более лицами. Противостояние происходит в непосредственных отношениях этих индивидов.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межличностного конфликта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Непосредственное противоборство людей (здесь и сейчас) на основе личностных мотивов. </a:t>
            </a:r>
          </a:p>
          <a:p>
            <a:pPr algn="just">
              <a:buNone/>
            </a:pPr>
            <a:r>
              <a:rPr lang="ru-RU" dirty="0" smtClean="0"/>
              <a:t>Проявляется весь спектр причин: объективных и субъективных; общих и частных.</a:t>
            </a:r>
          </a:p>
          <a:p>
            <a:pPr algn="just">
              <a:buNone/>
            </a:pPr>
            <a:r>
              <a:rPr lang="ru-RU" dirty="0" smtClean="0"/>
              <a:t>Каждый участник стремится доказать свою правоту, чаще прибегая к обвинению мнения оппонента, но не к фактической аргументации своих взглядов.</a:t>
            </a:r>
          </a:p>
          <a:p>
            <a:pPr algn="just">
              <a:buNone/>
            </a:pPr>
            <a:r>
              <a:rPr lang="ru-RU" dirty="0" smtClean="0"/>
              <a:t>Отличаются высокой эмоциональностью: в конфликте у всех участвующих сторон присутствуют острые негативные эмоции, которыми субъекты уже не способны управлять =</a:t>
            </a:r>
            <a:r>
              <a:rPr lang="en-US" dirty="0" smtClean="0"/>
              <a:t>&gt;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Негативное отношение к оппоненту, неадекватные эмоции и настроения преобладают и после разрешения конфликта =</a:t>
            </a:r>
            <a:r>
              <a:rPr lang="en-US" dirty="0" smtClean="0"/>
              <a:t>&gt;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Являются «полигоном» проверки характеров, темперамента, интеллекта и т.п.</a:t>
            </a:r>
          </a:p>
          <a:p>
            <a:pPr algn="just">
              <a:buNone/>
            </a:pPr>
            <a:r>
              <a:rPr lang="ru-RU" dirty="0" smtClean="0"/>
              <a:t>Затрагивают интересы не только конфликтующих, но и тех, с кем они непосредственно связаны служебными или межличностными отношениями.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межличностных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Личностные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· низкий уровень социально-психологической компетентности;</a:t>
            </a:r>
          </a:p>
          <a:p>
            <a:pPr>
              <a:buNone/>
            </a:pPr>
            <a:r>
              <a:rPr lang="ru-RU" dirty="0" smtClean="0"/>
              <a:t>· недостаточная психологическая устойчивость;</a:t>
            </a:r>
          </a:p>
          <a:p>
            <a:pPr>
              <a:buNone/>
            </a:pPr>
            <a:r>
              <a:rPr lang="ru-RU" dirty="0" smtClean="0"/>
              <a:t>· неразвитая способность к </a:t>
            </a:r>
            <a:r>
              <a:rPr lang="ru-RU" dirty="0" err="1" smtClean="0"/>
              <a:t>эмпатии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· неадекватная самооценка;</a:t>
            </a:r>
          </a:p>
          <a:p>
            <a:pPr>
              <a:buNone/>
            </a:pPr>
            <a:r>
              <a:rPr lang="ru-RU" dirty="0" smtClean="0"/>
              <a:t>· чрезмерная выраженность отдельных черт характер.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межличностных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Социально-психологические:</a:t>
            </a:r>
          </a:p>
          <a:p>
            <a:pPr algn="just"/>
            <a:r>
              <a:rPr lang="ru-RU" dirty="0" smtClean="0"/>
              <a:t>различные аспекты взаимозависимости (полномочия, власть и</a:t>
            </a:r>
          </a:p>
          <a:p>
            <a:pPr algn="just">
              <a:buNone/>
            </a:pPr>
            <a:r>
              <a:rPr lang="ru-RU" dirty="0" smtClean="0"/>
              <a:t>другие ресурсы);</a:t>
            </a:r>
          </a:p>
          <a:p>
            <a:pPr algn="just"/>
            <a:r>
              <a:rPr lang="ru-RU" dirty="0" smtClean="0"/>
              <a:t>неудовлетворительные коммуникации (потери и искажения</a:t>
            </a:r>
          </a:p>
          <a:p>
            <a:pPr algn="just">
              <a:buNone/>
            </a:pPr>
            <a:r>
              <a:rPr lang="ru-RU" dirty="0" smtClean="0"/>
              <a:t>информации в процессе межличностного взаимодействия);</a:t>
            </a:r>
          </a:p>
          <a:p>
            <a:pPr algn="just"/>
            <a:r>
              <a:rPr lang="ru-RU" dirty="0" smtClean="0"/>
              <a:t>несбалансированное ролевое взаимодействие двух людей;</a:t>
            </a:r>
          </a:p>
          <a:p>
            <a:pPr algn="just"/>
            <a:r>
              <a:rPr lang="ru-RU" dirty="0" smtClean="0"/>
              <a:t>различия в способах оценки деятельности и личности друг</a:t>
            </a:r>
          </a:p>
          <a:p>
            <a:pPr algn="just">
              <a:buNone/>
            </a:pPr>
            <a:r>
              <a:rPr lang="ru-RU" dirty="0" smtClean="0"/>
              <a:t>друга;</a:t>
            </a:r>
          </a:p>
          <a:p>
            <a:pPr algn="just"/>
            <a:r>
              <a:rPr lang="ru-RU" dirty="0" smtClean="0"/>
              <a:t>психологическая несовместимость (неудачное сочетание </a:t>
            </a:r>
          </a:p>
          <a:p>
            <a:pPr algn="just">
              <a:buNone/>
            </a:pPr>
            <a:r>
              <a:rPr lang="ru-RU" dirty="0" smtClean="0"/>
              <a:t>темпераментов и характеров взаимодействующих лиц,</a:t>
            </a:r>
          </a:p>
          <a:p>
            <a:pPr algn="just">
              <a:buNone/>
            </a:pPr>
            <a:r>
              <a:rPr lang="ru-RU" dirty="0" smtClean="0"/>
              <a:t>противоречие в жизненных ценностях, идеалах, мотивах, целях</a:t>
            </a:r>
          </a:p>
          <a:p>
            <a:pPr algn="just">
              <a:buNone/>
            </a:pPr>
            <a:r>
              <a:rPr lang="ru-RU" dirty="0" smtClean="0"/>
              <a:t>деятельности, несовпадение мировоззрения, идеологических</a:t>
            </a:r>
          </a:p>
          <a:p>
            <a:pPr algn="just">
              <a:buNone/>
            </a:pPr>
            <a:r>
              <a:rPr lang="ru-RU" dirty="0" smtClean="0"/>
              <a:t>установок, различия в манере поведения и жизненном опыте).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Истоки причин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Базовые потребности (в пище, безопасности, привязанности, самоуважении, справедливости) + нарушение базовых потребностей =</a:t>
            </a:r>
            <a:r>
              <a:rPr lang="en-US" dirty="0" smtClean="0"/>
              <a:t>&gt;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Возникновение напряжения, т.е. человек видит в поведении других нанесение ущерба себе (через проявление агрессивности, эгоизма и пр.).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Сферы проявления межличностных конфликтов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916832"/>
          <a:ext cx="8784976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/>
                <a:gridCol w="1224136"/>
                <a:gridCol w="1872208"/>
                <a:gridCol w="53285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Сфера </a:t>
                      </a:r>
                      <a:r>
                        <a:rPr lang="ru-RU" dirty="0" err="1" smtClean="0"/>
                        <a:t>прояв</a:t>
                      </a:r>
                      <a:r>
                        <a:rPr lang="ru-RU" dirty="0" smtClean="0"/>
                        <a:t>-</a:t>
                      </a:r>
                    </a:p>
                    <a:p>
                      <a:r>
                        <a:rPr lang="ru-RU" dirty="0" err="1" smtClean="0"/>
                        <a:t>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Типы конфликтов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Коллектив (</a:t>
                      </a:r>
                      <a:r>
                        <a:rPr lang="ru-RU" dirty="0" err="1" smtClean="0"/>
                        <a:t>органи-зация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Руководитель – подчиненный.</a:t>
                      </a:r>
                    </a:p>
                    <a:p>
                      <a:r>
                        <a:rPr lang="ru-RU" dirty="0" smtClean="0"/>
                        <a:t>Сотрудники одного ранга.</a:t>
                      </a:r>
                    </a:p>
                    <a:p>
                      <a:r>
                        <a:rPr lang="ru-RU" dirty="0" smtClean="0"/>
                        <a:t>Служебные</a:t>
                      </a:r>
                    </a:p>
                    <a:p>
                      <a:r>
                        <a:rPr lang="ru-RU" dirty="0" smtClean="0"/>
                        <a:t>Неслужебные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Организационно-технические: распределение ресурсов, неудовлетворительные коммуникации, различия в целях.</a:t>
                      </a:r>
                    </a:p>
                    <a:p>
                      <a:r>
                        <a:rPr lang="ru-RU" dirty="0" smtClean="0"/>
                        <a:t>Психологические: индивидуально-психологические особенности, социально-психологические явления (статус, роль, внутренняя установка)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Семья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Супружеские конфликты</a:t>
                      </a:r>
                    </a:p>
                    <a:p>
                      <a:r>
                        <a:rPr lang="ru-RU" dirty="0" smtClean="0"/>
                        <a:t>Родители</a:t>
                      </a:r>
                      <a:r>
                        <a:rPr lang="ru-RU" baseline="0" dirty="0" smtClean="0"/>
                        <a:t> – дети</a:t>
                      </a:r>
                    </a:p>
                    <a:p>
                      <a:r>
                        <a:rPr lang="ru-RU" baseline="0" dirty="0" smtClean="0"/>
                        <a:t>Супруги - родственники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Ограничение свободы, активности действий;</a:t>
                      </a:r>
                    </a:p>
                    <a:p>
                      <a:r>
                        <a:rPr lang="ru-RU" dirty="0" err="1" smtClean="0"/>
                        <a:t>девиантное</a:t>
                      </a:r>
                      <a:r>
                        <a:rPr lang="ru-RU" dirty="0" smtClean="0"/>
                        <a:t> поведение;</a:t>
                      </a:r>
                    </a:p>
                    <a:p>
                      <a:r>
                        <a:rPr lang="ru-RU" dirty="0" smtClean="0"/>
                        <a:t>Противоположные интересы;</a:t>
                      </a:r>
                    </a:p>
                    <a:p>
                      <a:r>
                        <a:rPr lang="ru-RU" dirty="0" smtClean="0"/>
                        <a:t>Материальные проблемы;</a:t>
                      </a:r>
                    </a:p>
                    <a:p>
                      <a:r>
                        <a:rPr lang="ru-RU" dirty="0" smtClean="0"/>
                        <a:t>Индивидуально-психологические особенности и уровень культуры отдельных членов семьи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507</TotalTime>
  <Words>1649</Words>
  <Application>Microsoft Office PowerPoint</Application>
  <PresentationFormat>Экран (4:3)</PresentationFormat>
  <Paragraphs>235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Городская</vt:lpstr>
      <vt:lpstr>Межличностные конфликты</vt:lpstr>
      <vt:lpstr>Слайд 2</vt:lpstr>
      <vt:lpstr>Слайд 3</vt:lpstr>
      <vt:lpstr>Понятие межличностного конфликта</vt:lpstr>
      <vt:lpstr>Особенности межличностного конфликта</vt:lpstr>
      <vt:lpstr>Причины межличностных конфликтов</vt:lpstr>
      <vt:lpstr>Причины межличностных конфликтов</vt:lpstr>
      <vt:lpstr>Истоки причин конфликтов</vt:lpstr>
      <vt:lpstr>Сферы проявления межличностных конфликтов</vt:lpstr>
      <vt:lpstr>Сферы проявления межличностных конфликтов</vt:lpstr>
      <vt:lpstr>Слайд 11</vt:lpstr>
      <vt:lpstr>Характеристика конфликтной личности</vt:lpstr>
      <vt:lpstr>Демонстративный тип</vt:lpstr>
      <vt:lpstr>Ригидный (негибкий) тип</vt:lpstr>
      <vt:lpstr>Неуправляемый тип</vt:lpstr>
      <vt:lpstr>Сверхточный тип</vt:lpstr>
      <vt:lpstr>«Бесконфликтный» тип</vt:lpstr>
      <vt:lpstr>Расчетливый тип</vt:lpstr>
      <vt:lpstr>Адаптация типов конфликтных личностей под бизнес-процессы</vt:lpstr>
      <vt:lpstr>Слайд 20</vt:lpstr>
      <vt:lpstr>Критерии классификации конфликтов</vt:lpstr>
      <vt:lpstr>Виды конфликтов по целям и интересам (мотивационных)</vt:lpstr>
      <vt:lpstr>Формы межличностных конфликтов</vt:lpstr>
      <vt:lpstr>Слайд 24</vt:lpstr>
      <vt:lpstr>Правило В. Зигерта и Л. Ланга</vt:lpstr>
      <vt:lpstr>Ошибки, мешающие разрешению межличностного конфликта</vt:lpstr>
      <vt:lpstr>Модель стратегий поведения в конфликте Томаса - Килмена</vt:lpstr>
      <vt:lpstr>Ориентация на компромисс</vt:lpstr>
      <vt:lpstr>Установка на сотрудничество</vt:lpstr>
      <vt:lpstr>Ассертивность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Межличностные конфликты</dc:title>
  <dc:creator>Пользователь</dc:creator>
  <cp:lastModifiedBy>Пользователь</cp:lastModifiedBy>
  <cp:revision>37</cp:revision>
  <dcterms:created xsi:type="dcterms:W3CDTF">2020-10-10T14:05:35Z</dcterms:created>
  <dcterms:modified xsi:type="dcterms:W3CDTF">2020-10-15T12:38:10Z</dcterms:modified>
</cp:coreProperties>
</file>